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0"/>
  </p:notesMasterIdLst>
  <p:sldIdLst>
    <p:sldId id="258" r:id="rId2"/>
    <p:sldId id="259" r:id="rId3"/>
    <p:sldId id="311" r:id="rId4"/>
    <p:sldId id="280" r:id="rId5"/>
    <p:sldId id="287" r:id="rId6"/>
    <p:sldId id="299" r:id="rId7"/>
    <p:sldId id="283" r:id="rId8"/>
    <p:sldId id="284" r:id="rId9"/>
    <p:sldId id="308" r:id="rId10"/>
    <p:sldId id="323" r:id="rId11"/>
    <p:sldId id="315" r:id="rId12"/>
    <p:sldId id="303" r:id="rId13"/>
    <p:sldId id="305" r:id="rId14"/>
    <p:sldId id="317" r:id="rId15"/>
    <p:sldId id="316" r:id="rId16"/>
    <p:sldId id="322" r:id="rId17"/>
    <p:sldId id="285" r:id="rId18"/>
    <p:sldId id="286" r:id="rId19"/>
    <p:sldId id="319" r:id="rId20"/>
    <p:sldId id="290" r:id="rId21"/>
    <p:sldId id="291" r:id="rId22"/>
    <p:sldId id="292" r:id="rId23"/>
    <p:sldId id="293" r:id="rId24"/>
    <p:sldId id="314" r:id="rId25"/>
    <p:sldId id="260" r:id="rId26"/>
    <p:sldId id="307" r:id="rId27"/>
    <p:sldId id="306" r:id="rId28"/>
    <p:sldId id="278" r:id="rId29"/>
    <p:sldId id="265" r:id="rId30"/>
    <p:sldId id="296" r:id="rId31"/>
    <p:sldId id="277" r:id="rId32"/>
    <p:sldId id="279" r:id="rId33"/>
    <p:sldId id="282" r:id="rId34"/>
    <p:sldId id="298" r:id="rId35"/>
    <p:sldId id="309" r:id="rId36"/>
    <p:sldId id="281" r:id="rId37"/>
    <p:sldId id="310" r:id="rId38"/>
    <p:sldId id="289" r:id="rId39"/>
    <p:sldId id="297" r:id="rId40"/>
    <p:sldId id="304" r:id="rId41"/>
    <p:sldId id="288" r:id="rId42"/>
    <p:sldId id="300" r:id="rId43"/>
    <p:sldId id="301" r:id="rId44"/>
    <p:sldId id="302" r:id="rId45"/>
    <p:sldId id="320" r:id="rId46"/>
    <p:sldId id="321" r:id="rId47"/>
    <p:sldId id="324" r:id="rId48"/>
    <p:sldId id="325" r:id="rId4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88"/>
    <p:restoredTop sz="96327"/>
  </p:normalViewPr>
  <p:slideViewPr>
    <p:cSldViewPr snapToGrid="0">
      <p:cViewPr>
        <p:scale>
          <a:sx n="92" d="100"/>
          <a:sy n="92" d="100"/>
        </p:scale>
        <p:origin x="672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24575,'0'87'0,"0"0"0,0 0 0,0-33 0,0 2 0,0 10 0,0 14 0,0 2 0,0-9 0,0 18 0,0-9 0,5-12 0,-1 0 0,-3 18 0,0-2 0,4-24 0,-1-6 0,2 21 0,1 2 0,0-1 0,-1 1 0,-6-10 0,0-1 0,5-9 0,0-8 0,1-1 0,-2-1 0,-4 1 0,1-4 0,3-5 0,2-8 0,-1-3 0,-1 3 0,-4-5 0,0 0 0,0 0 0,1-1 0,2 1 0,1 0 0,0 0 0,-1 0 0,-3 0 0,0-1 0,0 1 0,0 0 0,1 0 0,4 1 0,0 3 0,0-1 0,-1 2 0,-4 2 0,1 2 0,4 4 0,1-3 0,-1-3 0,-2-1 0,-3-2 0,0-1 0,0 0 0,0-3 0,0 2 0,0 5 0,0 2 0,2 4 0,3-3 0,1-4 0,-1 0 0,-3 0 0,-2 1 0,0-1 0,0 0 0,0-3 0,0 1 0,0 2 0,0 1 0,0 4 0,3 1 0,2-3 0,0-3 0,0-1 0,-3 2 0,-2 0 0,0-1 0,0 0 0,0-4 0,0 2 0,0-3 0,0-1 0,0 5 0,0-3 0,0 2 0,0-3 0,0-6 0,0 2 0,0-2 0,0-2 0,0 0 0,0-5 0,0-2 0,0 2 0,0 4 0,0 3 0,0-1 0,0-1 0,0-7 0,0 1 0,0 0 0,0 0 0,0 0 0,0 0 0,0 0 0,0 6 0,0 1 0,0 0 0,0-2 0,0 1 0,0 1 0,0 1 0,0 4 0,0 2 0,0 8 0,0 4 0,0-2 0,0-4 0,0-3 0,0-4 0,0 0 0,0-2 0,0-3 0,0 2 0,0-3 0,0 2 0,0 0 0,0 1 0,0 3 0,0-3 0,0-1 0,0 1 0,0-3 0,0-1 0,0-3 0,0-3 0,0 0 0,0 0 0,0-1 0,0-1 0,0-2 0,0-3 0,0-1 0,0 1 0,0 0 0,0 1 0,0-2 0,0-1 0,0 0 0,0-1 0,0 1 0,0-1 0,0 3 0,0-2 0,0-1 0,0-3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2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5 24575,'7'-5'0,"-4"6"0,0 9 0,-3 13 0,0 8 0,0 3 0,0 0 0,0 0 0,0-3 0,0 9 0,0-1 0,0-1 0,0 3 0,0-4 0,0 3 0,0-5 0,0-1 0,0 0 0,0-5 0,0-1 0,0-1 0,0-4 0,0-2 0,0 6 0,0-5 0,0 5 0,-3 1 0,-1-6 0,0 5 0,0 1 0,1 1 0,-1 5 0,-1-7 0,-2 1 0,1 0 0,0 0 0,1 0 0,1 0 0,-2 5 0,0-3 0,-3 3 0,4 1 0,-2 2 0,-1 5 0,1 1 0,-3-1 0,1-2 0,3-6 0,3-7 0,3-7 0,0-5 0,0 1 0,-1-1 0,-3-3 0,0-1 0,0-6 0,2-1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4.0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329 0 24575,'0'11'0,"0"7"0,0 18 0,0 5 0,0-1 0,0 1 0,-5 0 0,-3 4 0,-5-1 0,0-4 0,2-5 0,-2-7 0,3 4 0,-2 2 0,-3 5 0,3 2 0,-2 0 0,0-4 0,-1-3 0,1-5 0,0-1 0,3 0 0,1 0 0,-1 0 0,2-5 0,0-2 0,1-5 0,1-1 0,2 0 0,-1-1 0,1 1 0,1 0 0,-2 0 0,1 0 0,-2 0 0,0 0 0,2-1 0,2-2 0,0-2 0,-1-3 0,1-1 0,-3 0 0,2-1 0,0-2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24575,'16'0'0,"47"0"0,-13 0 0,6 0-4916,17 0 1,4 0 4170,7 0 0,1 0 745,1 0 0,3 0 177,-22 0 0,1 0 0,1 0-177,0 0 0,0 0 0,2 0 0,2 0 0,1 0 0,1 0 0,1 0 0,0 0 0,1 0 0,-1 0 0,0 0 0,0 0 0,4 0 0,0 0 0,0 0 0,-2 0 0,0 0 0,-1 0 0,24 0 0,-3 0 0,-6 0 0,-3 0 0,-9 0 0,-3 0 0,-8 0 0,-2 0 575,-5 0 1,-2 0-576,-6 0 0,-1 0-314,43 0 314,0 0 0,-2 0 0,4 0 0,-48 0 0,1 0 0,-1 0 0,1 0 0,3 0 0,1 0 0,-2 0 0,1 0 0,2 0 0,-1 0 0,2 0 0,0 0 0,0 0 0,1 0 0,3 0 0,1 0 0,-2 0 0,-1 0 0,-2 0 0,0 0 0,-4 0 0,-1 0 0,-1 0 0,0 0 0,0 0 0,-1 0 0,44 0 0,4 0 0,-5 0 0,-43 2 0,0 2 0,1 0 0,0 0 0,0 0 0,0 1 0,4-1 0,2-1 0,0-2 0,2-1 0,3 3 0,1 0 0,-4 1 0,-1 1 0,-1-1 0,-1 0 0,1 1 0,-1-2 0,-3-3 0,-1 0 0,-1 0 0,0 0 0,48 0 0,-7 0 0,0 0 0,-2 0 0,-11 0 0,0 0 0,-2 0 0,0 0 5083,-8 0-5083,-10 0 2687,-10 0-2687,-8 0 1423,0 0-1423,0 0 589,-1 0-589,1 0 171,0 0-171,1 0 0,7 0 0,2 0 0,2 0 0,4 0 0,-6 0 0,0 0 0,-4 0 0,-8 0 0,-4 0 0,-1 0 0,-2 0 0,-1 0 0,2-1 0,1-4 0,1-1 0,0 1 0,-1 0 0,0 0 0,4-1 0,0 1 0,-3 3 0,-2-1 0,1-2 0,1 0 0,-1 0 0,0 2 0,-3 3 0,1 0 0,-2 0 0,-5 0 0,0 0 0,-1 0 0,-2 0 0,-1 0 0,-4 0 0,-3 0 0,-1 0 0,-2 0 0,-4 0 0,0 0 0,-1 0 0,-3-2 0,-1-1 0,-2-2 0,-7-4 0,-12 0 0,7 1 0,-5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24575,'23'0'0,"4"0"0,11 0 0,3 0 0,0 1 0,0 5 0,0 5 0,0 1 0,-2 2 0,-5 0 0,-1 0 0,1-1 0,1 1 0,0-2 0,-4-1 0,-5 0 0,-2-1 0,1-1 0,-3 2 0,-1-1 0,0-1 0,0 3 0,1 0 0,-1-2 0,-3 0 0,-3-3 0,0 1 0,0-1 0,0 0 0,-2 1 0,-2-1 0,-2 0 0,-2 1 0,0-1 0,-1 0 0,-1 1 0,-1-2 0,0 1 0,-2-1 0,-1 0 0,-1-1 0,0 1 0,-3-1 0,-3 1 0,-3 0 0,-1 1 0,1 2 0,-2 1 0,-3 4 0,-1-2 0,3-2 0,1 1 0,1 0 0,-2 1 0,-7-1 0,-3 1 0,0-2 0,1 2 0,6-1 0,0 0 0,0 1 0,0-1 0,-1-1 0,2-1 0,-1 1 0,0-3 0,0-3 0,0 3 0,0-3 0,0 0 0,1 1 0,0-2 0,0 1 0,0-1 0,-1 0 0,2 1 0,1 0 0,1-1 0,1-3 0,-1 0 0,1 0 0,-1 0 0,2 0 0,0 0 0,0 0 0,0 0 0,0 0 0,0 0 0,0 0 0,0 0 0,1 0 0,1 0 0,1 0 0,0 0 0,0 0 0,0 2 0,0 1 0,0 0 0,0-1 0,0-1 0,0-1 0,2 1 0,-1 3 0,0-1 0,-1 0 0,-1-3 0,1 0 0,0 0 0,0 0 0,0 0 0,0 0 0,1 0 0,2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3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1 658 24575,'0'-17'0,"0"-17"0,0 15 0,4-14 0,3 18 0,5 0 0,1 2 0,-1 0 0,-2 1 0,-1 1 0,-1 1 0,-1-1 0,3 2 0,-1-1 0,1-1 0,-2 2 0,-1-1 0,0 0 0,-1 2 0,1-2 0,0 0 0,0 1 0,0-1 0,0 0 0,-1 0 0,0-1 0,1 1 0,0-1 0,0 0 0,2-3 0,4-6 0,3-2 0,1-5 0,-2-1 0,-3 5 0,0 3 0,0 4 0,-1 1 0,0 0 0,-4 0 0,0 1 0,-1 1 0,-2 0 0,2 3 0,-2 1 0,2 2 0,-1 3 0,-2 3 0,-1 5 0,-1 3 0,-1 6 0,0 3 0,0 3 0,0 0 0,2 0 0,3 2 0,0 4 0,0 3 0,-1-3 0,0 0 0,0-1 0,-1 1 0,-1 3 0,-2-4 0,0-3 0,0-3 0,0-3 0,2-1 0,2 1 0,0 0 0,-1 0 0,1 0 0,-1 0 0,1-1 0,2-2 0,-1-1 0,-1 0 0,2-2 0,-1-1 0,1-2 0,0-2 0,0 1 0,0 1 0,-2 0 0,2 3 0,-2-2 0,2 3 0,1-4 0,-4 1 0,3 2 0,-2-2 0,3 3 0,-1-4 0,-2 0 0,2 0 0,1 0 0,2 3 0,1 0 0,-2-1 0,-2-3 0,-2 0 0,-1-2 0,-1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1:01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5768 24575,'2'-11'0,"7"-4"0,7-6 0,9-3 0,6-8 0,4-3 0,4-1 0,2 0 0,0 1 0,-1-1 0,1 0 0,0 0 0,-1 1 0,-3 3 0,-3-1 0,0 3 0,-3 0 0,3 0 0,-3-1 0,-5 2 0,2-1 0,-3-3 0,-2 3 0,5-3 0,-3-1 0,-2 5 0,5-4 0,-5 4 0,5 5 0,1-3 0,-5 2 0,4-4 0,-5 2 0,5 3 0,1-4 0,0 3 0,0 1 0,1 0 0,3 5 0,-2-5 0,3-2 0,-4 1 0,-1 2 0,5 4 0,-5 1 0,4-1 0,-6 2 0,2-1 0,5-3 0,-3-3 0,5-2 0,-1 0 0,2 2 0,2 4 0,-4 1 0,-1 0 0,-2 0 0,-1 1 0,3-1 0,-2 0 0,-2 1 0,2-1 0,-4 1 0,0 0 0,0-1 0,-1-4 0,1 0 0,0 0 0,-2 3 0,-5 3 0,-3 2 0,-3 0 0,-1 0 0,1 0 0,0 0 0,0 0 0,0 0 0,0 0 0,3-1 0,3 0 0,1-1 0,0-2 0,-3-4 0,-3 1 0,0 1 0,0 0 0,4-1 0,3-2 0,2-2 0,1 0 0,-1 2 0,0-3 0,2 1 0,-2-2 0,5-2 0,0-1 0,0 1 0,5 2 0,-3-1 0,3 2 0,0 1 0,-3-3 0,3 2 0,-5 2 0,-1 2 0,-1 4 0,-1 2 0,1-1 0,0 0 0,-1 1 0,1-1 0,0 0 0,0 0 0,0 1 0,0-1 0,-2 2 0,1-1 0,6-2 0,-3 1 0,6-3 0,-3 3 0,3-2 0,4-5 0,0-1 0,-6 2 0,0 0 0,-2 1 0,-3-1 0,-1 1 0,-2 2 0,-4 4 0,0 1 0,-3 0 0,-4 1 0,0 0 0,-1 0 0,1 0 0,0 0 0,0 0 0,0 0 0,0 0 0,0 0 0,-1 0 0,1 0 0,0 0 0,0 0 0,0 0 0,0 0 0,-1 0 0,1 0 0,0 0 0,0 0 0,0-3 0,2-4 0,-1 0 0,0 1 0,3 2 0,2 3 0,1 0 0,-1-1 0,-3 2 0,-4 0 0,5-1 0,2 0 0,1-1 0,-1 1 0,-4 1 0,1 2 0,4 2 0,0 0 0,-1 0 0,-5-3 0,-1-1 0,4 3 0,3 1 0,0 0 0,-1-1 0,-5-2 0,-1 2 0,-1 1 0,1 0 0,5-2 0,2-3 0,5-2 0,1 1 0,0-1 0,-1 3 0,1 2 0,-1-1 0,1 0 0,1-4 0,-1 0 0,-1 4 0,-5 1 0,-1 2 0,-6 2 0,-1-2 0,1 4 0,0-1 0,0 1 0,0 0 0,0-1 0,-1 1 0,1-1 0,0 1 0,-1-1 0,-2 1 0,-2-1 0,1 0 0,2-3 0,1 2 0,1-1 0,0-1 0,0 3 0,0-3 0,-2 0 0,-1-1 0,-2 1 0,1 0 0,2 1 0,2 1 0,0-2 0,-2-1 0,-2 1 0,0 0 0,0 0 0,2 0 0,2-1 0,0 1 0,0 0 0,-1 0 0,0-1 0,-3 1 0,-1 2 0,0 3 0,3-3 0,1-2 0,1 0 0,-1 0 0,1 0 0,0-1 0,0 1 0,0 0 0,0 0 0,0-1 0,-1-2 0,1 0 0,0-1 0,0 0 0,4-1 0,2-1 0,6 0 0,5-2 0,-2 1 0,2-1 0,-3 1 0,-1 1 0,0-1 0,-5 1 0,-2 1 0,-5 1 0,4-1 0,1-1 0,1 4 0,-1 1 0,-6 4 0,0 0 0,-1-2 0,1-2 0,0 1 0,0-1 0,6 0 0,1 2 0,0-2 0,-1 0 0,-6 0 0,-1 1 0,1 0 0,0 3 0,0 0 0,-1-2 0,1 1 0,0-1 0,0 2 0,0 1 0,-1 0 0,-3-1 0,-1 1 0,-2-1 0,0 0 0,2 1 0,-1-1 0,2 1 0,-2 0 0,-1 1 0,2-1 0,1 0 0,0-1 0,0 1 0,0-1 0,-1 0 0,-1-2 0,0 0 0,-1 1 0,1 3 0,0 1 0,0-1 0,2 0 0,-1-1 0,-1-1 0,-1 2 0,-1 1 0,-1 0 0,0 0 0,1-1 0,-1-1 0,4-1 0,-1 1 0,0 1 0,1 1 0,-1-1 0,-1 0 0,2 0 0,1-1 0,2 0 0,-1 0 0,-1-1 0,-1 1 0,1-1 0,3 1 0,1-1 0,0 1 0,0-1 0,-3 1 0,-1-1 0,0 1 0,0 0 0,3-1 0,1 1 0,0-1 0,-1 1 0,1-1 0,0 1 0,0-1 0,-4-2 0,0 1 0,0-1 0,0 2 0,4 0 0,-2 0 0,-2 0 0,-1 2 0,0-1 0,3 1 0,2-1 0,0-4 0,-1-1 0,1-2 0,0 2 0,0 1 0,0 0 0,-1 0 0,1-1 0,0 1 0,0 1 0,0 1 0,0-2 0,0 1 0,-1 1 0,-3-1 0,-1 3 0,-2 3 0,-2 1 0,0 0 0,-1-2 0,-2 0 0,1-1 0,0 0 0,-1 0 0,0 1 0,-1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5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5601 24575,'0'-7'0,"0"-3"0,0 1 0,0-2 0,2 2 0,1 2 0,2 0 0,0-2 0,0 0 0,1 0 0,1 3 0,-1-2 0,-2 0 0,1-1 0,-2-1 0,3 2 0,1-2 0,0 2 0,0 1 0,0-3 0,3-2 0,-1-2 0,1-1 0,1-4 0,2-3 0,3 0 0,1-4 0,-3 3 0,-1-4 0,2-5 0,-1 2 0,4-3 0,2-9 0,1-3 0,1-5 0,0 0 0,-2 9 0,0 0 0,0 2 0,-1 0 0,1-1 0,-1 4 0,1 1 0,-5 5 0,-1 1 0,0 2 0,-5 4 0,3 2 0,0 0 0,-2-1 0,2 0 0,-3 2 0,0-1 0,3-1 0,-2-1 0,3-4 0,-2 5 0,0 0 0,1 1 0,-1 0 0,-1-1 0,2 0 0,-5 1 0,-2 0 0,1-1 0,-1-2 0,4-1 0,0 3 0,0 0 0,-2 1 0,-2 0 0,0-4 0,-1-2 0,2-2 0,1 2 0,-2-1 0,1 0 0,-2-1 0,1 1 0,1 0 0,-1 0 0,-1 3 0,0 1 0,0 0 0,-1 2 0,1-3 0,2 1 0,-1-2 0,2-1 0,-1 2 0,-2 0 0,1 1 0,0-2 0,-1-2 0,0 0 0,-3 0 0,2 0 0,2 0 0,1 0 0,-1 0 0,-4 4 0,-1-1 0,2 2 0,2 1 0,0-4 0,0 3 0,-4 1 0,0 1 0,0 5 0,3 1 0,1 0 0,0 0 0,-1 3 0,-2 1 0,-1 1 0,0-1 0,0-2 0,0-2 0,0 0 0,0 0 0,0-6 0,0-2 0,0 1 0,3 1 0,1 1 0,0-2 0,-1 0 0,-3-4 0,4 3 0,0-5 0,0-1 0,4 1 0,-3 1 0,1-1 0,-2 0 0,1 0 0,0 0 0,1-2 0,-2-3 0,0 3 0,0-3 0,0 7 0,-1 3 0,2-3 0,2 2 0,3-4 0,-1 2 0,-2 3 0,0-2 0,-1 3 0,-1 0 0,0 1 0,0 0 0,0-1 0,2 2 0,-1 2 0,-2 1 0,0 0 0,-1 1 0,0 3 0,2 2 0,2-1 0,-2-3 0,0 0 0,0 0 0,-1 0 0,2 0 0,-1 0 0,1 0 0,1 0 0,-2 0 0,1 0 0,-1 3 0,-1 1 0,3-3 0,-1-1 0,2-2 0,2 1 0,-2 4 0,2-2 0,-2 0 0,-1-1 0,3 0 0,-1 0 0,1 0 0,-2 0 0,-1 0 0,0 0 0,1 0 0,-1 0 0,0 0 0,0 1 0,1-1 0,2 0 0,-2 3 0,2 2 0,-3 0 0,0-2 0,0-2 0,0-1 0,4 0 0,-3 0 0,3 0 0,-1 0 0,2 0 0,-1-6 0,0-1 0,0 0 0,0 2 0,4 5 0,0-1 0,1-4 0,-1-2 0,2 0 0,-1 1 0,1 0 0,0-2 0,-1 1 0,0 2 0,-1 4 0,1-5 0,0-1 0,1 0 0,-2 3 0,0 4 0,0 0 0,0 0 0,0 0 0,0 0 0,-1 0 0,1 0 0,0 0 0,0 0 0,0-2 0,2-3 0,-1 2 0,0 0 0,-1 4 0,0 1 0,0-2 0,0 0 0,0 0 0,3-4 0,3-2 0,1 1 0,-1 2 0,-4 5 0,-2 2 0,0-3 0,0 2 0,0 0 0,-1 4 0,1 3 0,0-1 0,0 1 0,0-2 0,0 0 0,-1 2 0,1-1 0,0 1 0,0 1 0,0-2 0,0 1 0,5 1 0,1-2 0,1 1 0,-1-2 0,-6 0 0,5 2 0,2-1 0,0 1 0,4-3 0,-4-1 0,5-1 0,1 0 0,0-1 0,5-4 0,3-1 0,5 0 0,0 1 0,0 0 0,-1-1 0,1-4 0,0 4 0,-6 2 0,-2 1 0,-6 3 0,-5-2 0,-2 4 0,-6 4 0,1-3 0,0 3 0,0 0 0,0 1 0,-1 3 0,-3-4 0,0 0 0,-1 0 0,0 0 0,0 1 0,-1 0 0,0 0 0,0 0 0,0 0 0,-1-2 0,0 2 0,-1 1 0,1 0 0,1-2 0,1 0 0,1 1 0,-1-1 0,-1 0 0,0 0 0,0 0 0,1 3 0,3 1 0,1 0 0,0 0 0,-1 0 0,-2 0 0,0-2 0,-1-2 0,2 0 0,3 0 0,-1 3 0,1 1 0,0 0 0,0 0 0,4-3 0,7-3 0,3 1 0,3 0 0,2 3 0,0 2 0,5 0 0,-2 0 0,-3 0 0,0 0 0,-4 0 0,-2 0 0,-2 0 0,-3 0 0,-1 0 0,4 0 0,-3 0 0,4 0 0,1 0 0,-1 0 0,6 0 0,-4 0 0,5 0 0,-6 0 0,0 0 0,0 0 0,0 0 0,0 0 0,-6 0 0,4 0 0,-4 0 0,0 0 0,-2 0 0,-5 0 0,0 0 0,0 0 0,0 0 0,0 0 0,-1 0 0,2 0 0,5 0 0,1 0 0,0 0 0,-3 0 0,-4 0 0,0 0 0,-1 0 0,-2 0 0,-2 0 0,0 0 0,1 0 0,-1 0 0,1 0 0,-1 0 0,2 0 0,0 0 0,0 0 0,-2 0 0,0 0 0,2 0 0,2 0 0,1 0 0,0 0 0,0 0 0,0 0 0,0 0 0,-1 0 0,1 0 0,0 0 0,0 0 0,0 0 0,0 0 0,-3 0 0,-1 0 0,-1 0 0,1 0 0,-1 0 0,1 0 0,-1 0 0,0 0 0,4 0 0,0 0 0,1 0 0,0 3 0,-1 1 0,1 0 0,4-1 0,2-2 0,1-1 0,-1 0 0,-4 0 0,-2 0 0,4 0 0,3 3 0,0 1 0,-2 0 0,-4-1 0,-1-3 0,5 0 0,1 0 0,1 0 0,-1 0 0,-6 0 0,6 0 0,1 0 0,0 0 0,4 0 0,-4 0 0,0 0 0,-1 0 0,0 0 0,1 0 0,-1 0 0,0 0 0,-1 0 0,2 0 0,0 0 0,-2 0 0,-5 0 0,0 0 0,-1 0 0,0 0 0,0 0 0,-1 0 0,-1 0 0,-1 0 0,-1 0 0,2 0 0,1 0 0,2 0 0,0 0 0,-1 0 0,-3 0 0,-1 0 0,1 0 0,1 0 0,1 0 0,1 0 0,-3 0 0,-2 0 0,-2 0 0,-2 0 0,1 0 0,0 0 0,0 0 0,2 0 0,2 0 0,0 0 0,1 0 0,-1 0 0,0 0 0,1 0 0,-1 0 0,0 0 0,1 0 0,0 0 0,-1 0 0,-2 0 0,-2 0 0,2 0 0,3 0 0,-1 0 0,0 0 0,1 0 0,-1 0 0,1 0 0,-1 0 0,0 0 0,1 0 0,3 0 0,0 0 0,1-2 0,0-2 0,-1 0 0,1 0 0,-3 4 0,-2 0 0,-3 0 0,-1 0 0,0-4 0,1 0 0,2 0 0,1 1 0,3 3 0,0-4 0,-1 0 0,-3 0 0,0 1 0,-3 3 0,-1 0 0,4-2 0,1-2 0,0 0 0,1 0 0,-1 3 0,0 1 0,1-2 0,0-2 0,0 0 0,-3 0 0,2 3 0,0 1 0,-2 0 0,1 0 0,1 0 0,-2 0 0,1-2 0,-2-1 0,-1-1 0,3 1 0,-2 3 0,3 0 0,-4 0 0,0 0 0,0 0 0,0 0 0,2 0 0,-2 0 0,3 0 0,0 0 0,1 0 0,1 0 0,0 0 0,-2 0 0,-4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7.6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314 0 24575,'0'25'0,"0"6"0,0 12 0,0 8 0,0-8 0,0-1 0,0-5 0,0 2 0,0 15 0,0 3 0,0 0 0,0 0 0,-1-7 0,-5-3 0,1-4 0,-3-9 0,1 0 0,1 0 0,1 1 0,0 3 0,-2 5 0,0 2 0,-2 2 0,1-2 0,-1-4 0,-1 0 0,0 0 0,0 0 0,2-4 0,0-2 0,1-5 0,-2-2 0,-1-1 0,0 1 0,-1 0 0,2-4 0,0 1 0,1-2 0,1-1 0,2-1 0,-1-4 0,1-2 0,-2-1 0,0 1 0,2 0 0,1 0 0,0 5 0,-2 1 0,1 1 0,0-1 0,4-5 0,-2-1 0,-1-1 0,0 1 0,1 0 0,2-1 0,-2-2 0,-1-1 0,0-4 0,1 0 0,3 1 0,0-1 0,0 1 0,0 1 0,0 3 0,0 1 0,0 1 0,0 0 0,0-1 0,0 1 0,0 0 0,0-2 0,0-2 0,0 1 0,0-1 0,0 1 0,0-1 0,0-1 0,0-1 0,-2 0 0,-1-1 0,-1 0 0,0-1 0,2 1 0,2 0 0,0 1 0,0 0 0,0 0 0,0 1 0,0 0 0,0 0 0,0 0 0,0 0 0,0 0 0,0-2 0,0-3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9.3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1 24575,'0'22'0,"0"11"0,0 10 0,0 11 0,0 35 0,0-4 0,0-30 0,0 0 0,0 25 0,0-10 0,0 7 0,0 6 0,0 7 0,0-8 0,0-13 0,0-2 0,0-5 0,0-3 0,0-1 0,0-7 0,0 8 0,0 1 0,0 0 0,-5-1 0,0-8 0,-1-3 0,2-7 0,4 0 0,0-1 0,0-5 0,0-2 0,0-5 0,0 1 0,0 4 0,-1-3 0,-4 4 0,-1-2 0,0-2 0,-3 2 0,4-5 0,-2-4 0,-1 2 0,2-3 0,1-1 0,1-1 0,4-6 0,-1 3 0,-4 4 0,-1 1 0,1 0 0,1-4 0,0-3 0,0 0 0,-2-2 0,1-1 0,1-2 0,0 1 0,2 2 0,2 2 0,-2 0 0,-1 0 0,-1 0 0,-2-1 0,1 1 0,-2 0 0,0 0 0,2 0 0,1-1 0,3 1 0,1-2 0,0-2 0,-3-3 0,-1-4 0,1-1 0,0-3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0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1 22168,'0'5'0,"0"15"1166,0 35-1166,0 16 0,0 14 0,0-1 0,0-6 0,0-3 405,0-5-405,0-6 206,0-4-206,0 4 630,0 0-630,0 1 0,0-2 0,0-9 0,0-7 0,0-10 0,0-7 0,0-2 0,0 0 0,0 0 0,0 4 0,0 2 0,-3 5 0,-2 2 0,-1 0 0,-3 7 0,1 3 0,0 0 0,-1-2 0,2-6 0,1-3 0,1 1 0,2-5 0,-1-2 0,0 0 0,0 1 0,4 5 0,0-5 0,-4-1 0,-2-1 0,0-3 0,2-3 0,3-1 0,1-4 0,0 0 0,0-1 0,0 1 0,0 0 0,0 0 0,0-2 0,-3-5 0,-1 0 0,0-1 0,0 1 0,4-7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21.10.23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7981" TargetMode="External"/><Relationship Id="rId2" Type="http://schemas.openxmlformats.org/officeDocument/2006/relationships/hyperlink" Target="https://wiki.icecube.wisc.edu/index.php/Analysis_of_Leading_Mu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2.png"/><Relationship Id="rId18" Type="http://schemas.openxmlformats.org/officeDocument/2006/relationships/customXml" Target="../ink/ink9.xml"/><Relationship Id="rId3" Type="http://schemas.openxmlformats.org/officeDocument/2006/relationships/image" Target="../media/image87.png"/><Relationship Id="rId21" Type="http://schemas.openxmlformats.org/officeDocument/2006/relationships/image" Target="../media/image96.png"/><Relationship Id="rId7" Type="http://schemas.openxmlformats.org/officeDocument/2006/relationships/image" Target="../media/image89.png"/><Relationship Id="rId12" Type="http://schemas.openxmlformats.org/officeDocument/2006/relationships/customXml" Target="../ink/ink6.xml"/><Relationship Id="rId17" Type="http://schemas.openxmlformats.org/officeDocument/2006/relationships/image" Target="../media/image94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91.png"/><Relationship Id="rId5" Type="http://schemas.openxmlformats.org/officeDocument/2006/relationships/image" Target="../media/image88.png"/><Relationship Id="rId15" Type="http://schemas.openxmlformats.org/officeDocument/2006/relationships/image" Target="../media/image93.png"/><Relationship Id="rId23" Type="http://schemas.openxmlformats.org/officeDocument/2006/relationships/image" Target="../media/image97.png"/><Relationship Id="rId10" Type="http://schemas.openxmlformats.org/officeDocument/2006/relationships/customXml" Target="../ink/ink5.xml"/><Relationship Id="rId19" Type="http://schemas.openxmlformats.org/officeDocument/2006/relationships/image" Target="../media/image95.png"/><Relationship Id="rId4" Type="http://schemas.openxmlformats.org/officeDocument/2006/relationships/customXml" Target="../ink/ink2.xml"/><Relationship Id="rId9" Type="http://schemas.openxmlformats.org/officeDocument/2006/relationships/image" Target="../media/image9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Measurement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Ludwig Neste and Pascal Gutjahr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 fontScale="925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IceCube</a:t>
            </a:r>
            <a:r>
              <a:rPr lang="de-DE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 Fall </a:t>
            </a:r>
            <a:r>
              <a:rPr lang="de-DE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Collaboration</a:t>
            </a:r>
            <a:r>
              <a:rPr lang="de-DE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 Meeting Grand Rapids 2023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DNN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29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919D659-818C-049C-1471-DDD4B9DE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597" y="785239"/>
            <a:ext cx="6476036" cy="3070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Reconstruct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Muon bundle 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Leading muon energy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Direction (zenith/azimuth)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Physics motivation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Muons lose energy stochastically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energy depositions</a:t>
            </a:r>
            <a:br>
              <a:rPr lang="en-DE" dirty="0"/>
            </a:br>
            <a:r>
              <a:rPr lang="en-DE" dirty="0"/>
              <a:t>are dominated by large stochastic losses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stochastic losses sum </a:t>
            </a:r>
            <a:br>
              <a:rPr lang="en-DE" dirty="0"/>
            </a:br>
            <a:r>
              <a:rPr lang="en-DE" dirty="0"/>
              <a:t>up and appear continuously  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High energies: forward production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small bundle radius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larger 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1BF74-1AC3-D3C2-7A4D-16DEB22FB954}"/>
              </a:ext>
            </a:extLst>
          </p:cNvPr>
          <p:cNvSpPr txBox="1"/>
          <p:nvPr/>
        </p:nvSpPr>
        <p:spPr>
          <a:xfrm>
            <a:off x="8785398" y="5570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AEFDF-2595-0039-F10F-6C04BC66C580}"/>
              </a:ext>
            </a:extLst>
          </p:cNvPr>
          <p:cNvSpPr txBox="1"/>
          <p:nvPr/>
        </p:nvSpPr>
        <p:spPr>
          <a:xfrm>
            <a:off x="5463250" y="3922811"/>
            <a:ext cx="54979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Input data per DOM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mean time of all pulses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total time offset</a:t>
            </a:r>
          </a:p>
          <a:p>
            <a:pPr lvl="1"/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rgbClr val="74B942"/>
                </a:solidFill>
              </a:rPr>
              <a:t>SplitInIceDSTPulsesTWCleaning6000ns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07093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0CB3C-3553-D363-AA17-255B2963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41" y="1107440"/>
            <a:ext cx="10216379" cy="50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CA960-C9CF-D95F-80E7-384C021E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9" y="1092306"/>
            <a:ext cx="10347145" cy="51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8D4F3D-71B9-D1A9-761F-EBAFEBC3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78" y="3813822"/>
            <a:ext cx="3393243" cy="2531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747C0-092D-1D8E-C6F3-C6573DD4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AB232-BC52-E05A-3352-6AABD8E0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A899C-B062-BC58-399D-17B8F264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19EB9-A758-DB17-6296-AB1F89882C34}"/>
              </a:ext>
            </a:extLst>
          </p:cNvPr>
          <p:cNvSpPr txBox="1"/>
          <p:nvPr/>
        </p:nvSpPr>
        <p:spPr>
          <a:xfrm>
            <a:off x="7680127" y="4125448"/>
            <a:ext cx="46041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High stochasticity leads to high leadingness, but only for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a small number of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Leading muon energy smears out at large bundle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energies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Largest energy loss of the leading muon correlates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with the leading muon energy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0412B-79AA-396E-9AB7-95309D2B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3" y="3802762"/>
            <a:ext cx="3393242" cy="255358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17B4DE-DCD8-5DFB-EF92-020A96E35B1B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77C8C4-E1A1-13CE-37D1-933DF507B96A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2B4CA-BCB7-0285-6D04-C75680B16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76" y="917185"/>
            <a:ext cx="11551846" cy="284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64B3D2-CD10-4C88-C990-CB3DBB17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95" y="3539487"/>
            <a:ext cx="10689949" cy="2632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3543D-2280-9AD4-3C46-B4A66461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9DC8-D663-0821-AF64-C3014A84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E5174-7D40-D491-EFE6-DFF7C6CF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0AB22-5707-A05B-2165-B2BDC133C67A}"/>
              </a:ext>
            </a:extLst>
          </p:cNvPr>
          <p:cNvSpPr txBox="1"/>
          <p:nvPr/>
        </p:nvSpPr>
        <p:spPr>
          <a:xfrm>
            <a:off x="5005936" y="6338986"/>
            <a:ext cx="562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 bundle radius leads to low leadingness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1D1E2-865B-A266-EE06-76EAABC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5" y="865309"/>
            <a:ext cx="10689949" cy="263484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EA654-C479-6BB4-ADC2-69AFD478D9B9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121E6C-F407-5191-BA51-178AA1F6AA98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</p:spTree>
    <p:extLst>
      <p:ext uri="{BB962C8B-B14F-4D97-AF65-F5344CB8AC3E}">
        <p14:creationId xmlns:p14="http://schemas.microsoft.com/office/powerpoint/2010/main" val="2408339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Data/MC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21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321165" y="5846544"/>
            <a:ext cx="586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More data at cos(zenith) &gt;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Less data at cos(zenith) ~ 0.3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56466-3D4F-54DB-4940-9E81DD0596FA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648D5-A94A-85EF-9E9C-480334BD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468044"/>
            <a:ext cx="5565370" cy="4151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97CB-E692-03DD-D9B0-1BE7D471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1433751"/>
            <a:ext cx="5565370" cy="4134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06344-2BEE-1B65-641A-BF7B8A685ABE}"/>
              </a:ext>
            </a:extLst>
          </p:cNvPr>
          <p:cNvSpPr txBox="1"/>
          <p:nvPr/>
        </p:nvSpPr>
        <p:spPr>
          <a:xfrm>
            <a:off x="9284677" y="9512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  <a:p>
            <a:r>
              <a:rPr lang="en-DE" sz="1800" dirty="0"/>
              <a:t>Bundle energy &gt; 100 TeV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4F33A-970B-B177-BD02-1B8DEB42E89E}"/>
              </a:ext>
            </a:extLst>
          </p:cNvPr>
          <p:cNvSpPr txBox="1"/>
          <p:nvPr/>
        </p:nvSpPr>
        <p:spPr>
          <a:xfrm>
            <a:off x="4484077" y="117954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84780-21C0-A8A8-177C-A537278B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6" y="1209408"/>
            <a:ext cx="5668794" cy="422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6E209B-D1D8-559B-5967-45286157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31" y="1195566"/>
            <a:ext cx="5668794" cy="422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581400" y="5885050"/>
            <a:ext cx="5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 up to 300 TeV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But insufficient statistics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D4310-ACAE-3216-C3DE-5896CF4A228D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D8541-E9B7-6213-463D-AC3346491779}"/>
              </a:ext>
            </a:extLst>
          </p:cNvPr>
          <p:cNvSpPr txBox="1"/>
          <p:nvPr/>
        </p:nvSpPr>
        <p:spPr>
          <a:xfrm>
            <a:off x="4415257" y="961379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5053A-B792-82E6-6E5D-203E13ED6ED4}"/>
              </a:ext>
            </a:extLst>
          </p:cNvPr>
          <p:cNvSpPr txBox="1"/>
          <p:nvPr/>
        </p:nvSpPr>
        <p:spPr>
          <a:xfrm>
            <a:off x="10152871" y="92277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43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DF2F-5C83-D101-801E-5A97713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6ECD-CBCC-B0BF-C99A-A765397B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19644"/>
            <a:ext cx="10815320" cy="45928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600" dirty="0"/>
              <a:t>Detect and measure normalization of prompt component of atmospheric muon flux</a:t>
            </a:r>
          </a:p>
          <a:p>
            <a:pPr>
              <a:buFont typeface="Wingdings" pitchFamily="2" charset="2"/>
              <a:buChar char="Ø"/>
            </a:pPr>
            <a:r>
              <a:rPr lang="en-DE" sz="1600" dirty="0"/>
              <a:t>Constrain uncertainties on hadronic interaction models at very high energies</a:t>
            </a:r>
          </a:p>
          <a:p>
            <a:pPr>
              <a:buFont typeface="Wingdings" pitchFamily="2" charset="2"/>
              <a:buChar char="§"/>
            </a:pPr>
            <a:r>
              <a:rPr lang="en-DE" sz="1600" dirty="0"/>
              <a:t>Old analyses: </a:t>
            </a:r>
          </a:p>
          <a:p>
            <a:pPr lvl="1">
              <a:buFont typeface="Wingdings" pitchFamily="2" charset="2"/>
              <a:buChar char="§"/>
            </a:pPr>
            <a:r>
              <a:rPr lang="en-DE" sz="1600" dirty="0"/>
              <a:t>Leading muon analysis: limited MC statistics (by Tomasz Fuchs, </a:t>
            </a:r>
            <a:r>
              <a:rPr lang="en-GB" sz="1600" dirty="0">
                <a:hlinkClick r:id="rId2"/>
              </a:rPr>
              <a:t>https://wiki.icecube.wisc.edu/index.php/Analysis_of_Leading_Muons</a:t>
            </a:r>
            <a:r>
              <a:rPr lang="en-GB" sz="16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GB" sz="1600" dirty="0"/>
              <a:t>Characterization of the muon flux: zenith problem (by Patrick Berghaus, </a:t>
            </a:r>
            <a:r>
              <a:rPr lang="en-GB" sz="1600" dirty="0">
                <a:hlinkClick r:id="rId3"/>
              </a:rPr>
              <a:t>https://arxiv.org/abs/1506.07981</a:t>
            </a:r>
            <a:r>
              <a:rPr lang="en-GB" sz="1600" dirty="0"/>
              <a:t>)</a:t>
            </a:r>
            <a:r>
              <a:rPr lang="en-DE" sz="1600" dirty="0"/>
              <a:t> 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40F9-70C7-3D15-7F67-C532304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05B2F31-1739-71F0-D2E6-124C9212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7" y="2852404"/>
            <a:ext cx="5092700" cy="3429000"/>
          </a:xfrm>
          <a:prstGeom prst="rect">
            <a:avLst/>
          </a:prstGeom>
        </p:spPr>
      </p:pic>
      <p:pic>
        <p:nvPicPr>
          <p:cNvPr id="8" name="Picture 7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640E43-06F8-3AF2-6937-723ACDDF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2852404"/>
            <a:ext cx="4115143" cy="295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D4EA-BA60-CA19-C2DA-F896B87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97" y="5858574"/>
            <a:ext cx="3985113" cy="461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C4D85-F565-E663-C89F-4BBB0AA333C3}"/>
              </a:ext>
            </a:extLst>
          </p:cNvPr>
          <p:cNvSpPr txBox="1"/>
          <p:nvPr/>
        </p:nvSpPr>
        <p:spPr>
          <a:xfrm>
            <a:off x="3550686" y="5933125"/>
            <a:ext cx="6885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</a:t>
            </a:r>
            <a:r>
              <a:rPr lang="en-DE" dirty="0">
                <a:solidFill>
                  <a:srgbClr val="74B942"/>
                </a:solidFill>
              </a:rPr>
              <a:t>analyses</a:t>
            </a:r>
            <a:r>
              <a:rPr lang="en-DE" dirty="0">
                <a:solidFill>
                  <a:schemeClr val="accent6"/>
                </a:solidFill>
              </a:rPr>
              <a:t> with some challenges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Prompt MC truth not available -&gt; new CORSIKA simulations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2A12E2-1727-05B2-2096-B79A1789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0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E1505-EF38-8641-F02C-8ED80204E683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C3DDC-0BEF-489E-8BD2-7B4F8E0F9408}"/>
              </a:ext>
            </a:extLst>
          </p:cNvPr>
          <p:cNvSpPr txBox="1"/>
          <p:nvPr/>
        </p:nvSpPr>
        <p:spPr>
          <a:xfrm>
            <a:off x="8299105" y="151257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3581400" y="5889653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AC72C-66ED-0C47-A2C2-7355DB32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" y="1545489"/>
            <a:ext cx="5120910" cy="3820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5E007-7C2F-DA88-5B20-ABB5F6B7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1659890"/>
            <a:ext cx="5714635" cy="3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F066D-43BD-4193-FB76-1A8AF9A4B4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19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CC22-8CA4-B0AC-483B-E8D57D2E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FB91-F942-D6B9-5C94-4C9D0C945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296" y="1107440"/>
            <a:ext cx="5487194" cy="5069523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CD357-AA06-1A15-7726-18E15A22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79FF1-78BD-7B2E-2F16-7B1476AA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A9EE6B-D592-C438-5102-73F7BFD79A14}"/>
              </a:ext>
            </a:extLst>
          </p:cNvPr>
          <p:cNvSpPr txBox="1">
            <a:spLocks/>
          </p:cNvSpPr>
          <p:nvPr/>
        </p:nvSpPr>
        <p:spPr>
          <a:xfrm>
            <a:off x="538480" y="1107440"/>
            <a:ext cx="555752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Next goal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40732-DB38-48A3-83E4-CDAC5B9818B6}"/>
              </a:ext>
            </a:extLst>
          </p:cNvPr>
          <p:cNvSpPr txBox="1"/>
          <p:nvPr/>
        </p:nvSpPr>
        <p:spPr>
          <a:xfrm>
            <a:off x="538480" y="24018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48097-1600-215D-052D-E2966E561B3C}"/>
              </a:ext>
            </a:extLst>
          </p:cNvPr>
          <p:cNvSpPr txBox="1"/>
          <p:nvPr/>
        </p:nvSpPr>
        <p:spPr>
          <a:xfrm>
            <a:off x="538480" y="282743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CF862-93E2-A6D0-D3A2-A27C1CB422D3}"/>
              </a:ext>
            </a:extLst>
          </p:cNvPr>
          <p:cNvSpPr txBox="1"/>
          <p:nvPr/>
        </p:nvSpPr>
        <p:spPr>
          <a:xfrm>
            <a:off x="552761" y="320716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A7847-6A6C-E9B5-52AF-FFDE22DAC192}"/>
              </a:ext>
            </a:extLst>
          </p:cNvPr>
          <p:cNvSpPr txBox="1"/>
          <p:nvPr/>
        </p:nvSpPr>
        <p:spPr>
          <a:xfrm>
            <a:off x="552761" y="361203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6B2FE5-1163-A012-E6C1-B4AD94131F26}"/>
              </a:ext>
            </a:extLst>
          </p:cNvPr>
          <p:cNvSpPr txBox="1"/>
          <p:nvPr/>
        </p:nvSpPr>
        <p:spPr>
          <a:xfrm>
            <a:off x="511228" y="4020153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24D70-D5C4-AA3C-1F74-910578477EFE}"/>
              </a:ext>
            </a:extLst>
          </p:cNvPr>
          <p:cNvSpPr txBox="1"/>
          <p:nvPr/>
        </p:nvSpPr>
        <p:spPr>
          <a:xfrm>
            <a:off x="501289" y="442826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1C0DC-2A29-B7B7-4226-924FD750FC00}"/>
              </a:ext>
            </a:extLst>
          </p:cNvPr>
          <p:cNvSpPr txBox="1"/>
          <p:nvPr/>
        </p:nvSpPr>
        <p:spPr>
          <a:xfrm>
            <a:off x="4945039" y="6390280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Thank you for your attention </a:t>
            </a:r>
            <a:r>
              <a:rPr lang="en-DE" dirty="0">
                <a:solidFill>
                  <a:schemeClr val="accent6"/>
                </a:solidFill>
                <a:sym typeface="Wingdings" pitchFamily="2" charset="2"/>
              </a:rPr>
              <a:t></a:t>
            </a:r>
            <a:endParaRPr lang="en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55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E4FC-BAB6-0B2A-AB9A-E64E3271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not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 significantly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BCD39-0A6D-E8F2-96AA-6D2409A1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B1F32C-35BF-AD10-7237-44ED845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3625-ED36-D23B-DB7D-F030A51C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0F8E-EFA3-BC9D-8A8C-F615708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5557520" cy="50695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Final goals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Unfold muon energy spectrum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 measurement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Additional steps for unfolding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Effective area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D627F-167E-C516-FBF7-6C75E68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A7A98-9289-B942-A70C-5803A5D7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87F4BE-C40E-AA49-387D-EA6260F93D5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C80A42-D02B-48FC-E9AB-BDCBEA9577F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4621ED-75AD-F32D-19F4-2397BF096CDD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2547CC-AFC4-DE3B-2F0C-7FD83B37CE6E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EC389E-1EC8-CC23-F0B1-8C7CB78F183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D2905-461F-29B9-2A48-43E2FA38DA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2B5297-E5C7-B06D-943B-CC8A112ACCF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43A280-2034-21F0-FF2B-A0920DF2C91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32D15-E02D-5CAA-7135-20B71727B51B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611E1-A0E9-1BFF-6101-B63C208FDB83}"/>
              </a:ext>
            </a:extLst>
          </p:cNvPr>
          <p:cNvSpPr txBox="1"/>
          <p:nvPr/>
        </p:nvSpPr>
        <p:spPr>
          <a:xfrm>
            <a:off x="6199885" y="2563437"/>
            <a:ext cx="56276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Terminology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Muon bundle: all muons in a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 muon: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Single muon: no single muons at high energies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Prompt muon: parent is pion or kaon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157DF-05D1-FF56-819B-0E647EE0F572}"/>
              </a:ext>
            </a:extLst>
          </p:cNvPr>
          <p:cNvSpPr txBox="1"/>
          <p:nvPr/>
        </p:nvSpPr>
        <p:spPr>
          <a:xfrm>
            <a:off x="6199885" y="4673642"/>
            <a:ext cx="58360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New (preliminary) CORSIKA E</a:t>
            </a:r>
            <a:r>
              <a:rPr lang="en-GB" dirty="0">
                <a:solidFill>
                  <a:srgbClr val="74B942"/>
                </a:solidFill>
              </a:rPr>
              <a:t>h</a:t>
            </a:r>
            <a:r>
              <a:rPr lang="en-DE" dirty="0">
                <a:solidFill>
                  <a:srgbClr val="74B942"/>
                </a:solidFill>
              </a:rPr>
              <a:t>ist simulation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CORSIKA 77420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SIBYLL 2.3d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600 GeV – 50 EeV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77518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30</a:t>
            </a:fld>
            <a:endParaRPr lang="en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E941DF-A6F1-86A1-EF2E-C9003765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85" y="1542269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4551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2BE83-412C-57CC-DD10-F6B30251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2" y="1876863"/>
            <a:ext cx="5619108" cy="3920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D3A2-5E98-5198-C36B-F5241B78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10" y="1876862"/>
            <a:ext cx="5619108" cy="3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do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6586-E210-FC2F-7AAF-E34B809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86F-D0C6-57A0-4C96-1665A491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DCB5-A8A5-F840-C08F-D57ADD10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2981-C7D0-790D-18EF-5B55E93E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98" y="605603"/>
            <a:ext cx="3829702" cy="288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7523B-EA28-1D97-AF60-D1B36BF4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07" y="605603"/>
            <a:ext cx="3829702" cy="2882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D3D51-43FD-23DF-0211-EE82C39D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98" y="3663539"/>
            <a:ext cx="3829702" cy="288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2A68-D344-7100-7493-30A2ED58B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307" y="3663539"/>
            <a:ext cx="3829702" cy="2882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5BA53-C484-8E3D-BB24-0F0D9A39E37B}"/>
              </a:ext>
            </a:extLst>
          </p:cNvPr>
          <p:cNvSpPr txBox="1"/>
          <p:nvPr/>
        </p:nvSpPr>
        <p:spPr>
          <a:xfrm>
            <a:off x="145510" y="3150674"/>
            <a:ext cx="237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Choose muon filter, </a:t>
            </a:r>
          </a:p>
          <a:p>
            <a:r>
              <a:rPr lang="en-GB" sz="1600" dirty="0"/>
              <a:t>l</a:t>
            </a:r>
            <a:r>
              <a:rPr lang="en-DE" sz="1600" dirty="0"/>
              <a:t>arger statistics at 10 TeV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169C02-EC25-AE1E-5F13-167238BA5BA3}"/>
              </a:ext>
            </a:extLst>
          </p:cNvPr>
          <p:cNvSpPr/>
          <p:nvPr/>
        </p:nvSpPr>
        <p:spPr>
          <a:xfrm>
            <a:off x="3545656" y="4311589"/>
            <a:ext cx="928456" cy="62143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954DD-CBCC-A41B-FB22-089F7B7F0522}"/>
              </a:ext>
            </a:extLst>
          </p:cNvPr>
          <p:cNvSpPr/>
          <p:nvPr/>
        </p:nvSpPr>
        <p:spPr>
          <a:xfrm>
            <a:off x="7852805" y="4225771"/>
            <a:ext cx="928456" cy="69644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868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1CB-05F9-3037-9596-9C3872A3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– passed events per leading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84CD-7567-00DE-194B-546A9A4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A4C3-F9AC-AAC4-5DD6-D765952F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EE6BA-99E6-D371-234C-13E6F9BC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F673F-0A99-3957-9E75-5EA53F2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54" y="1741205"/>
            <a:ext cx="5867938" cy="4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1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C82-AE78-7562-0EA6-BF877ED1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6BBAC-6C08-EF35-F90A-DB11178C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0" y="1483519"/>
            <a:ext cx="1699807" cy="1650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B7D-569E-C2A8-9EB1-1AC9C974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E0E5-E7C6-3416-7BEB-3C05DCA1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683415-913C-E878-0CC9-DEBF16A2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475701"/>
            <a:ext cx="1699807" cy="165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A6FA6-C188-2942-0DCA-0E289B17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44" y="1458912"/>
            <a:ext cx="1699807" cy="1650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4DFB1-0AF8-2100-69D9-12BCAA2F9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035" y="1458912"/>
            <a:ext cx="1699807" cy="1650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7B15-0DE8-4901-571A-C94DD7596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56" y="3429000"/>
            <a:ext cx="1699807" cy="1650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1C51-AC0E-1D9E-3AF6-086881C13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429000"/>
            <a:ext cx="1699807" cy="165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81F3-248E-0EDC-4762-44B9B53C0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744" y="3402497"/>
            <a:ext cx="1699807" cy="165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AB16-95D3-E066-0B74-D8DCABFED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986" y="1458912"/>
            <a:ext cx="1699807" cy="165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F508F-A409-4CF4-150C-1741725F9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228" y="1480328"/>
            <a:ext cx="1699807" cy="1650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67068-A97A-FF7A-23BF-D1885EB91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3688" y="3402497"/>
            <a:ext cx="1699807" cy="1650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C347F-5846-8695-517B-1357483F7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793" y="3385389"/>
            <a:ext cx="1699807" cy="165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DD5ED-B006-B592-81F6-58FAFF63E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737" y="3385389"/>
            <a:ext cx="1699807" cy="165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A5DAB-1DDB-0FC1-EEC7-815368F56B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5563" y="5148474"/>
            <a:ext cx="1620191" cy="15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AAF0A-CBBA-487F-EB91-72809BCBF40C}"/>
              </a:ext>
            </a:extLst>
          </p:cNvPr>
          <p:cNvSpPr txBox="1"/>
          <p:nvPr/>
        </p:nvSpPr>
        <p:spPr>
          <a:xfrm>
            <a:off x="4802819" y="5337551"/>
            <a:ext cx="380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GB" dirty="0"/>
              <a:t>N</a:t>
            </a:r>
            <a:r>
              <a:rPr lang="en-DE" dirty="0"/>
              <a:t>o further exclusions</a:t>
            </a:r>
          </a:p>
        </p:txBody>
      </p:sp>
    </p:spTree>
    <p:extLst>
      <p:ext uri="{BB962C8B-B14F-4D97-AF65-F5344CB8AC3E}">
        <p14:creationId xmlns:p14="http://schemas.microsoft.com/office/powerpoint/2010/main" val="1364422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210-C138-C587-9DB4-163EC0F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C68AC-21CA-656F-7916-185B8F7B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67" y="1525461"/>
            <a:ext cx="1715333" cy="1665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50D9-0497-6428-3965-4C8685E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3E5E-DE29-6A40-502F-8EC36A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4297E-AEC7-CC7A-F588-ED07A2D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5461"/>
            <a:ext cx="1715333" cy="166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6E770-6AA7-DA35-B52B-10B9849C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33" y="1525461"/>
            <a:ext cx="1715333" cy="166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B6087-4620-3593-6C3E-BC68BCE1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66" y="1525461"/>
            <a:ext cx="1715333" cy="166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3118-083C-FF60-A804-BE33BA52D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799" y="1525461"/>
            <a:ext cx="1715333" cy="166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70740-9C1E-61C7-254C-159D52151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132" y="1525461"/>
            <a:ext cx="1715333" cy="1665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4BD2-A781-8AD6-DD15-4CE9E096A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65" y="3190833"/>
            <a:ext cx="1715333" cy="166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225AD-73EE-1932-0D7E-CC6C61403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498" y="3190833"/>
            <a:ext cx="1715333" cy="166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C6173-2E15-0B69-AAFB-5BF854A65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4529" y="3190833"/>
            <a:ext cx="1715333" cy="166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38D4E-BEE8-944B-3DC2-65D9226F1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0164" y="3182646"/>
            <a:ext cx="1715333" cy="1665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FDA87-0E86-CE26-BCF1-0CA491920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6302" y="3178286"/>
            <a:ext cx="1715333" cy="1665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742C6-AE89-7A6A-3795-A98481419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2440" y="3178286"/>
            <a:ext cx="1715333" cy="1665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2458-ABA4-0450-A4FB-9C572BF67E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3300" y="4891796"/>
            <a:ext cx="1715333" cy="166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ED321F-4C9D-6AB1-158B-943A0EFB65B4}"/>
              </a:ext>
            </a:extLst>
          </p:cNvPr>
          <p:cNvSpPr txBox="1"/>
          <p:nvPr/>
        </p:nvSpPr>
        <p:spPr>
          <a:xfrm>
            <a:off x="4802819" y="5337551"/>
            <a:ext cx="380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DE" dirty="0"/>
              <a:t>Reconstructed bundle energy &gt; 10 TeV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 for pulses</a:t>
            </a:r>
          </a:p>
        </p:txBody>
      </p:sp>
    </p:spTree>
    <p:extLst>
      <p:ext uri="{BB962C8B-B14F-4D97-AF65-F5344CB8AC3E}">
        <p14:creationId xmlns:p14="http://schemas.microsoft.com/office/powerpoint/2010/main" val="1778016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6403-4692-931F-7AAE-22372F0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vs. MCEq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F846-6CB8-37FD-A916-217647A8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9F03-8C50-73EE-E99E-DDAE4A42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707651-9F7B-7717-9112-7B3242D8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519" y="2361248"/>
            <a:ext cx="5819972" cy="40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D8136-EFDB-5296-0DE1-B304A6ABB522}"/>
              </a:ext>
            </a:extLst>
          </p:cNvPr>
          <p:cNvSpPr txBox="1"/>
          <p:nvPr/>
        </p:nvSpPr>
        <p:spPr>
          <a:xfrm>
            <a:off x="10124303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IceCube CORSIKA step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32F6F-DB4C-3DC6-28FA-5D7F0F35EB34}"/>
              </a:ext>
            </a:extLst>
          </p:cNvPr>
          <p:cNvSpPr txBox="1"/>
          <p:nvPr/>
        </p:nvSpPr>
        <p:spPr>
          <a:xfrm>
            <a:off x="3011766" y="1123743"/>
            <a:ext cx="6561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DE" sz="2200" dirty="0">
                <a:solidFill>
                  <a:schemeClr val="accent2"/>
                </a:solidFill>
              </a:rPr>
              <a:t> Presented by Ludwig Neste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0E8B5-B5AF-33CF-D271-D4B8C45C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5" y="2449374"/>
            <a:ext cx="5644205" cy="3907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5AF0C-2E50-D8C3-708E-3221C16B7409}"/>
              </a:ext>
            </a:extLst>
          </p:cNvPr>
          <p:cNvSpPr txBox="1"/>
          <p:nvPr/>
        </p:nvSpPr>
        <p:spPr>
          <a:xfrm>
            <a:off x="4350016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CORSIKA standalone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5DFA84-AA24-7420-D354-250E76CB79F6}"/>
              </a:ext>
            </a:extLst>
          </p:cNvPr>
          <p:cNvSpPr/>
          <p:nvPr/>
        </p:nvSpPr>
        <p:spPr>
          <a:xfrm>
            <a:off x="7495672" y="25266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70585-7DEC-A484-6B1B-D9EA3150D827}"/>
              </a:ext>
            </a:extLst>
          </p:cNvPr>
          <p:cNvSpPr/>
          <p:nvPr/>
        </p:nvSpPr>
        <p:spPr>
          <a:xfrm>
            <a:off x="7495672" y="103918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586F3E-D63D-CAD7-EB10-B09C83448221}"/>
              </a:ext>
            </a:extLst>
          </p:cNvPr>
          <p:cNvSpPr/>
          <p:nvPr/>
        </p:nvSpPr>
        <p:spPr>
          <a:xfrm>
            <a:off x="8413487" y="188810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E8E016-B52A-CA51-E118-AEAC7FDE9A34}"/>
              </a:ext>
            </a:extLst>
          </p:cNvPr>
          <p:cNvSpPr/>
          <p:nvPr/>
        </p:nvSpPr>
        <p:spPr>
          <a:xfrm>
            <a:off x="6549626" y="187995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28315-1D37-4C90-8C2D-C4C4344DF9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187488" y="725807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97D0C-F03C-4D3D-BCE1-4DF1D53282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241442" y="1512331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A4B18-D82D-34FA-9FB5-D9C72F5E9A68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187488" y="1512331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765AE-7E35-A198-8F23-6A181228E2C7}"/>
              </a:ext>
            </a:extLst>
          </p:cNvPr>
          <p:cNvSpPr txBox="1"/>
          <p:nvPr/>
        </p:nvSpPr>
        <p:spPr>
          <a:xfrm>
            <a:off x="8764110" y="1531711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2D3ED-AE73-4AAB-682E-37FAF59CD6A5}"/>
              </a:ext>
            </a:extLst>
          </p:cNvPr>
          <p:cNvSpPr txBox="1"/>
          <p:nvPr/>
        </p:nvSpPr>
        <p:spPr>
          <a:xfrm>
            <a:off x="7241442" y="1504186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FD1F1-158A-B893-21DA-3FD9EAE18A46}"/>
              </a:ext>
            </a:extLst>
          </p:cNvPr>
          <p:cNvSpPr txBox="1"/>
          <p:nvPr/>
        </p:nvSpPr>
        <p:spPr>
          <a:xfrm>
            <a:off x="1114468" y="1703761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</a:t>
            </a:r>
          </a:p>
        </p:txBody>
      </p:sp>
    </p:spTree>
    <p:extLst>
      <p:ext uri="{BB962C8B-B14F-4D97-AF65-F5344CB8AC3E}">
        <p14:creationId xmlns:p14="http://schemas.microsoft.com/office/powerpoint/2010/main" val="25532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A36A-DA61-9284-D163-D93834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of models used in pseudo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574-9B8A-A382-E21D-9A5A6197E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66612" cy="4351338"/>
          </a:xfrm>
        </p:spPr>
        <p:txBody>
          <a:bodyPr/>
          <a:lstStyle/>
          <a:p>
            <a:r>
              <a:rPr lang="en-DE" dirty="0">
                <a:solidFill>
                  <a:schemeClr val="accent6"/>
                </a:solidFill>
              </a:rPr>
              <a:t>Note: the DNN reconstruction models are still investigated! 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DE" dirty="0">
                <a:solidFill>
                  <a:schemeClr val="accent6"/>
                </a:solidFill>
              </a:rPr>
              <a:t>he models used here are in an early stage. So far, the two bachelor students have trained models with better performance. </a:t>
            </a:r>
          </a:p>
          <a:p>
            <a:r>
              <a:rPr lang="en-DE" dirty="0">
                <a:solidFill>
                  <a:schemeClr val="accent6"/>
                </a:solidFill>
              </a:rPr>
              <a:t>Updates on the models and reconstructions are provided in the near future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E638-723A-EB7A-2A82-B379B64C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5F79-AC58-EDC5-DEF1-BC9E7D9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25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551-AA5A-92AB-C654-1E0B302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1D6E-91E5-7C54-BAC8-26095A4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sz="2000" dirty="0"/>
              <a:t>Two bachelor students worked on reconstructions using the dnn_reco framework (thesis available in english):</a:t>
            </a:r>
          </a:p>
          <a:p>
            <a:pPr lvl="1"/>
            <a:r>
              <a:rPr lang="en-DE" sz="1600" dirty="0"/>
              <a:t>Leander Flottau</a:t>
            </a:r>
          </a:p>
          <a:p>
            <a:pPr lvl="1"/>
            <a:r>
              <a:rPr lang="en-DE" sz="1600" dirty="0"/>
              <a:t>Benjamin Brandt</a:t>
            </a:r>
          </a:p>
          <a:p>
            <a:pPr marL="0" indent="0">
              <a:buNone/>
            </a:pPr>
            <a:r>
              <a:rPr lang="en-DE" sz="2000" dirty="0"/>
              <a:t>Reconstructions:</a:t>
            </a:r>
          </a:p>
          <a:p>
            <a:r>
              <a:rPr lang="en-DE" sz="2000" dirty="0"/>
              <a:t>Leading energy</a:t>
            </a:r>
          </a:p>
          <a:p>
            <a:r>
              <a:rPr lang="en-DE" sz="2000" dirty="0"/>
              <a:t>Leading fraction</a:t>
            </a:r>
          </a:p>
          <a:p>
            <a:r>
              <a:rPr lang="en-DE" sz="2000" dirty="0"/>
              <a:t>Bundle energy</a:t>
            </a:r>
          </a:p>
          <a:p>
            <a:r>
              <a:rPr lang="en-DE" sz="2000" dirty="0"/>
              <a:t>Multiplicity</a:t>
            </a:r>
          </a:p>
          <a:p>
            <a:r>
              <a:rPr lang="en-GB" sz="2000" dirty="0"/>
              <a:t>A</a:t>
            </a:r>
            <a:r>
              <a:rPr lang="en-DE" sz="2000" dirty="0"/>
              <a:t>zimuth</a:t>
            </a:r>
          </a:p>
          <a:p>
            <a:r>
              <a:rPr lang="en-GB" sz="2000" dirty="0"/>
              <a:t>Z</a:t>
            </a:r>
            <a:r>
              <a:rPr lang="en-DE" sz="2000" dirty="0"/>
              <a:t>enith </a:t>
            </a:r>
          </a:p>
          <a:p>
            <a:endParaRPr lang="en-DE" sz="2000" dirty="0"/>
          </a:p>
          <a:p>
            <a:pPr marL="0" indent="0">
              <a:buNone/>
            </a:pPr>
            <a:r>
              <a:rPr lang="en-DE" sz="2000" dirty="0"/>
              <a:t>General:</a:t>
            </a:r>
          </a:p>
          <a:p>
            <a:r>
              <a:rPr lang="en-GB" sz="2000" dirty="0"/>
              <a:t>T</a:t>
            </a:r>
            <a:r>
              <a:rPr lang="en-DE" sz="2000" dirty="0"/>
              <a:t>rained on uncleaned and 6µs cleaned muon pulses</a:t>
            </a:r>
          </a:p>
          <a:p>
            <a:r>
              <a:rPr lang="en-DE" sz="2000" dirty="0"/>
              <a:t>Processed 8h of experimental data (June 4th, 2020)</a:t>
            </a:r>
          </a:p>
          <a:p>
            <a:endParaRPr lang="en-DE" sz="2000" dirty="0"/>
          </a:p>
          <a:p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03D8-584B-AF38-60AA-364B2DD1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EE76D-6281-285A-E944-FD2ED79C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AA2B3-B330-5B5E-F9FE-66C5DD0A4250}"/>
              </a:ext>
            </a:extLst>
          </p:cNvPr>
          <p:cNvSpPr txBox="1"/>
          <p:nvPr/>
        </p:nvSpPr>
        <p:spPr>
          <a:xfrm rot="1309674">
            <a:off x="6651711" y="3342132"/>
            <a:ext cx="297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6"/>
                </a:solidFill>
              </a:rPr>
              <a:t>W</a:t>
            </a:r>
            <a:r>
              <a:rPr lang="en-DE" sz="3000" dirty="0">
                <a:solidFill>
                  <a:schemeClr val="accent6"/>
                </a:solidFill>
              </a:rPr>
              <a:t>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83814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9C72-AE62-0C1E-949E-CAEFFF8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reconstructions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8CDD-F6C4-81EF-0D57-074624A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9104-EF2E-D3FA-F9F2-AD98B709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98933-FD48-B582-AE31-9996B0DC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48" y="1356917"/>
            <a:ext cx="9121104" cy="4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8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628-E5D6-442F-41AB-9746823D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4A9-C9AB-4B34-5392-FF13354DB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03404-5CC0-F437-7C99-DE5F595C4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109F3-3867-BFC8-178E-62F44AB9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8145-5354-4FD6-91E6-7F44F62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9CFEA-06E2-9F4D-11F2-DB1E2518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09" y="1646238"/>
            <a:ext cx="8716221" cy="48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680-8FD7-BCEE-FA93-A759FE4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567-1F61-B83F-9E40-B7DFF8B0E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5F9-7F43-CF32-D82C-47AB20145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89F2-C1B2-E99D-16DC-5B54070F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2742-7FAD-15C9-336F-5A3F02F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99A31-64B3-8863-B944-10A2ED3F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8" y="1506926"/>
            <a:ext cx="9016906" cy="4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2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B74C-A9B0-B4D2-BEA0-655DE6BA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 - energy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64F77-BECE-1312-2CA3-CF7644F175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8447" y="1103489"/>
            <a:ext cx="10426240" cy="255559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88915D-F692-34E2-959E-3E95E868B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8446" y="3800758"/>
            <a:ext cx="10426241" cy="255559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44173-9FA0-B2F3-B6A6-ADA8288E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EBEB-578B-0FB6-0A94-C8AF3ACC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8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1B15-EE05-4314-4A50-BBB37159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 – bundle radius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2BD72-2905-BA38-5D97-AB166B74C0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CD403-EFB1-BBE9-29AB-BE7901B5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B160B-358D-0B95-9694-B731D97E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656C16-DC65-469C-ABB0-B9006B4206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0750" y="2134394"/>
            <a:ext cx="5016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69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44E8-66DF-BBED-87CA-A38674DC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1472-D228-7ACD-E429-B3D700B7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4C2D-872A-58E0-4560-8CC4997C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BFC12-DAA3-E426-A83F-9E21C13EC06F}"/>
              </a:ext>
            </a:extLst>
          </p:cNvPr>
          <p:cNvGrpSpPr/>
          <p:nvPr/>
        </p:nvGrpSpPr>
        <p:grpSpPr>
          <a:xfrm>
            <a:off x="1376018" y="1807265"/>
            <a:ext cx="3517200" cy="2072520"/>
            <a:chOff x="1376018" y="1807265"/>
            <a:chExt cx="3517200" cy="207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14:cNvPr>
                <p14:cNvContentPartPr/>
                <p14:nvPr/>
              </p14:nvContentPartPr>
              <p14:xfrm>
                <a:off x="1376018" y="1807265"/>
                <a:ext cx="65520" cy="1939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7378" y="1798265"/>
                  <a:ext cx="83160" cy="19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14:cNvPr>
                <p14:cNvContentPartPr/>
                <p14:nvPr/>
              </p14:nvContentPartPr>
              <p14:xfrm>
                <a:off x="1441178" y="3732185"/>
                <a:ext cx="3204360" cy="37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2538" y="3723545"/>
                  <a:ext cx="3222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14:cNvPr>
                <p14:cNvContentPartPr/>
                <p14:nvPr/>
              </p14:nvContentPartPr>
              <p14:xfrm>
                <a:off x="4574618" y="3644705"/>
                <a:ext cx="318600" cy="235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5618" y="3635705"/>
                  <a:ext cx="33624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14:cNvPr>
              <p14:cNvContentPartPr/>
              <p14:nvPr/>
            </p14:nvContentPartPr>
            <p14:xfrm>
              <a:off x="1263338" y="1606025"/>
              <a:ext cx="218520" cy="248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4698" y="1597025"/>
                <a:ext cx="2361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14:cNvPr>
              <p14:cNvContentPartPr/>
              <p14:nvPr/>
            </p14:nvContentPartPr>
            <p14:xfrm>
              <a:off x="1523618" y="1604225"/>
              <a:ext cx="2667960" cy="2076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4978" y="1595585"/>
                <a:ext cx="2685600" cy="209412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A449BD2-22A7-A504-402F-CB617AE0A8A3}"/>
              </a:ext>
            </a:extLst>
          </p:cNvPr>
          <p:cNvSpPr txBox="1"/>
          <p:nvPr/>
        </p:nvSpPr>
        <p:spPr>
          <a:xfrm>
            <a:off x="4191578" y="3967265"/>
            <a:ext cx="129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track length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2F1853-474E-C178-D0C8-5372C8C0AC21}"/>
              </a:ext>
            </a:extLst>
          </p:cNvPr>
          <p:cNvSpPr txBox="1"/>
          <p:nvPr/>
        </p:nvSpPr>
        <p:spPr>
          <a:xfrm>
            <a:off x="120108" y="1262599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cumulated energy loss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6D1D00-3ED7-82A7-0A98-282740D78EA3}"/>
              </a:ext>
            </a:extLst>
          </p:cNvPr>
          <p:cNvSpPr txBox="1"/>
          <p:nvPr/>
        </p:nvSpPr>
        <p:spPr>
          <a:xfrm>
            <a:off x="4574618" y="1831773"/>
            <a:ext cx="233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continuous energy loss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F0517D-AA24-2598-394D-BF62959EE98B}"/>
              </a:ext>
            </a:extLst>
          </p:cNvPr>
          <p:cNvSpPr txBox="1"/>
          <p:nvPr/>
        </p:nvSpPr>
        <p:spPr>
          <a:xfrm>
            <a:off x="3369309" y="636164"/>
            <a:ext cx="460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muon that loses much energy at the beginning </a:t>
            </a:r>
          </a:p>
          <a:p>
            <a:r>
              <a:rPr lang="en-DE" dirty="0"/>
              <a:t>of the propagation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AB5EA9-EA63-CCCD-A9DD-CEABCB0B9706}"/>
              </a:ext>
            </a:extLst>
          </p:cNvPr>
          <p:cNvGrpSpPr/>
          <p:nvPr/>
        </p:nvGrpSpPr>
        <p:grpSpPr>
          <a:xfrm>
            <a:off x="1550258" y="1593425"/>
            <a:ext cx="2486520" cy="2016720"/>
            <a:chOff x="1550258" y="1593425"/>
            <a:chExt cx="2486520" cy="201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14:cNvPr>
                <p14:cNvContentPartPr/>
                <p14:nvPr/>
              </p14:nvContentPartPr>
              <p14:xfrm>
                <a:off x="1550258" y="1593425"/>
                <a:ext cx="2486520" cy="20167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1258" y="1584425"/>
                  <a:ext cx="2504160" cy="20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14:cNvPr>
                <p14:cNvContentPartPr/>
                <p14:nvPr/>
              </p14:nvContentPartPr>
              <p14:xfrm>
                <a:off x="1980458" y="2312705"/>
                <a:ext cx="113400" cy="7794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71818" y="2303705"/>
                  <a:ext cx="13104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14:cNvPr>
                <p14:cNvContentPartPr/>
                <p14:nvPr/>
              </p14:nvContentPartPr>
              <p14:xfrm>
                <a:off x="2329658" y="1874225"/>
                <a:ext cx="68400" cy="937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1018" y="1865585"/>
                  <a:ext cx="8604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14:cNvPr>
                <p14:cNvContentPartPr/>
                <p14:nvPr/>
              </p14:nvContentPartPr>
              <p14:xfrm>
                <a:off x="2683538" y="1791785"/>
                <a:ext cx="42480" cy="8186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4538" y="1783145"/>
                  <a:ext cx="6012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14:cNvPr>
                <p14:cNvContentPartPr/>
                <p14:nvPr/>
              </p14:nvContentPartPr>
              <p14:xfrm>
                <a:off x="2983418" y="1743905"/>
                <a:ext cx="52920" cy="559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74418" y="1734905"/>
                  <a:ext cx="7056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14:cNvPr>
                <p14:cNvContentPartPr/>
                <p14:nvPr/>
              </p14:nvContentPartPr>
              <p14:xfrm>
                <a:off x="3285458" y="1756865"/>
                <a:ext cx="118440" cy="388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6458" y="1747865"/>
                  <a:ext cx="136080" cy="406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4B3469-7844-4592-7603-15B877743843}"/>
              </a:ext>
            </a:extLst>
          </p:cNvPr>
          <p:cNvCxnSpPr>
            <a:stCxn id="33" idx="1"/>
          </p:cNvCxnSpPr>
          <p:nvPr/>
        </p:nvCxnSpPr>
        <p:spPr>
          <a:xfrm flipH="1">
            <a:off x="3851564" y="2016439"/>
            <a:ext cx="723054" cy="7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28D018-50CD-67C0-7B9A-5BE945BCD2A4}"/>
              </a:ext>
            </a:extLst>
          </p:cNvPr>
          <p:cNvCxnSpPr>
            <a:stCxn id="34" idx="1"/>
          </p:cNvCxnSpPr>
          <p:nvPr/>
        </p:nvCxnSpPr>
        <p:spPr>
          <a:xfrm flipH="1">
            <a:off x="3285458" y="959330"/>
            <a:ext cx="83851" cy="54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9C23D2A-441D-8456-742A-4816C1F8A91E}"/>
              </a:ext>
            </a:extLst>
          </p:cNvPr>
          <p:cNvSpPr txBox="1"/>
          <p:nvPr/>
        </p:nvSpPr>
        <p:spPr>
          <a:xfrm>
            <a:off x="789709" y="4795286"/>
            <a:ext cx="10685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calculate the area between the “continuous muon energy loss” and the accumulated muon energy losses and </a:t>
            </a:r>
            <a:br>
              <a:rPr lang="en-DE" dirty="0"/>
            </a:br>
            <a:r>
              <a:rPr lang="en-DE" dirty="0"/>
              <a:t>normalize it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high stochasticity: area = 1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no stochasticity: area = 0</a:t>
            </a:r>
          </a:p>
        </p:txBody>
      </p:sp>
    </p:spTree>
    <p:extLst>
      <p:ext uri="{BB962C8B-B14F-4D97-AF65-F5344CB8AC3E}">
        <p14:creationId xmlns:p14="http://schemas.microsoft.com/office/powerpoint/2010/main" val="42795427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D57A-44DF-FC8F-1A6C-BCADFE46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EE40-131D-C006-F572-30EBEBA15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74927" cy="4351338"/>
          </a:xfrm>
        </p:spPr>
        <p:txBody>
          <a:bodyPr/>
          <a:lstStyle/>
          <a:p>
            <a:r>
              <a:rPr lang="en-DE" dirty="0"/>
              <a:t>calculate perpendicular distance between leading muon and closest point to detector center</a:t>
            </a:r>
          </a:p>
          <a:p>
            <a:pPr lvl="1"/>
            <a:r>
              <a:rPr lang="en-DE" dirty="0"/>
              <a:t>reference point</a:t>
            </a:r>
          </a:p>
          <a:p>
            <a:r>
              <a:rPr lang="en-DE" dirty="0"/>
              <a:t>calculate the distance between the leading muon and all the other muons at the reference point</a:t>
            </a:r>
          </a:p>
          <a:p>
            <a:r>
              <a:rPr lang="en-DE" dirty="0"/>
              <a:t>analyze the distances weighted by their energy (100%, 99%, </a:t>
            </a:r>
            <a:r>
              <a:rPr lang="en-DE"/>
              <a:t>95%,... </a:t>
            </a:r>
            <a:r>
              <a:rPr lang="en-DE" dirty="0"/>
              <a:t>energy containment)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A3980-8BFD-FDF8-166E-D15C87D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73F05-DEB2-74E8-536F-B243903E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6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MC data exploration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1426300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1426300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3" y="6139543"/>
            <a:ext cx="611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Both leading and bundle energy are sensitive to detect prompt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858375" y="4129108"/>
            <a:ext cx="1495426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107305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F4DF6-BFC1-34F8-EE49-CE92526736D0}"/>
              </a:ext>
            </a:extLst>
          </p:cNvPr>
          <p:cNvSpPr txBox="1"/>
          <p:nvPr/>
        </p:nvSpPr>
        <p:spPr>
          <a:xfrm>
            <a:off x="1461486" y="3729047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AF75-47B7-DA2B-D545-FA25C4D81860}"/>
              </a:ext>
            </a:extLst>
          </p:cNvPr>
          <p:cNvSpPr txBox="1"/>
          <p:nvPr/>
        </p:nvSpPr>
        <p:spPr>
          <a:xfrm>
            <a:off x="7345541" y="3729046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8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B8AF5-8043-4F1D-2AC3-F2F6BA16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1" y="1158501"/>
            <a:ext cx="7033390" cy="50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08568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3347028" y="6369635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35017-3D38-4D93-3165-1ED3775E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52295"/>
            <a:ext cx="5552621" cy="4146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901FD-BAB6-6DE6-1873-742BEB3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7" y="1852295"/>
            <a:ext cx="5551624" cy="4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8265</TotalTime>
  <Words>2130</Words>
  <Application>Microsoft Macintosh PowerPoint</Application>
  <PresentationFormat>Widescreen</PresentationFormat>
  <Paragraphs>430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Akkurat-Bold</vt:lpstr>
      <vt:lpstr>Arial</vt:lpstr>
      <vt:lpstr>Calibri</vt:lpstr>
      <vt:lpstr>Calibri Light</vt:lpstr>
      <vt:lpstr>Cambria Math</vt:lpstr>
      <vt:lpstr>Wingdings</vt:lpstr>
      <vt:lpstr>Office</vt:lpstr>
      <vt:lpstr>Measurement of the prompt component of the atmospheric muon flux  Ludwig Neste and Pascal Gutjahr</vt:lpstr>
      <vt:lpstr>Motivation</vt:lpstr>
      <vt:lpstr>Overview</vt:lpstr>
      <vt:lpstr>CORSIKA vs. MCEq</vt:lpstr>
      <vt:lpstr>PowerPoint Presentation</vt:lpstr>
      <vt:lpstr>Expected muons for 10 years: leading vs. bundle energy (GSF)</vt:lpstr>
      <vt:lpstr>Leading muon energy fraction</vt:lpstr>
      <vt:lpstr>Leading muon contribution</vt:lpstr>
      <vt:lpstr>L2 Filters</vt:lpstr>
      <vt:lpstr>PowerPoint Presentation</vt:lpstr>
      <vt:lpstr>DNN Reconstructions</vt:lpstr>
      <vt:lpstr>Bundle energy reconstruction</vt:lpstr>
      <vt:lpstr>Leading energy reconstruction</vt:lpstr>
      <vt:lpstr>Stochasticity</vt:lpstr>
      <vt:lpstr>Bundle radius</vt:lpstr>
      <vt:lpstr>PowerPoint Presentation</vt:lpstr>
      <vt:lpstr>Data-MC: cos(zenith)</vt:lpstr>
      <vt:lpstr>Data-MC: energy spectrum</vt:lpstr>
      <vt:lpstr>PowerPoint Presentation</vt:lpstr>
      <vt:lpstr>Pseudo data sampling</vt:lpstr>
      <vt:lpstr>Poisson likelihood fit performed in leading muon energy</vt:lpstr>
      <vt:lpstr>Test background statistics</vt:lpstr>
      <vt:lpstr>Discovery potential and sensitivity</vt:lpstr>
      <vt:lpstr>Conclusion and outlook</vt:lpstr>
      <vt:lpstr>PowerPoint Presentation</vt:lpstr>
      <vt:lpstr>Some definitions and wording…</vt:lpstr>
      <vt:lpstr>Intention</vt:lpstr>
      <vt:lpstr>Definition of the muon flux</vt:lpstr>
      <vt:lpstr>Muon flux</vt:lpstr>
      <vt:lpstr>Muon production – different weightings</vt:lpstr>
      <vt:lpstr>Solution to zenith problem?</vt:lpstr>
      <vt:lpstr>New CORSIKA extended history simulations</vt:lpstr>
      <vt:lpstr>Expected muons for 10 years: leading vs. bundle energy</vt:lpstr>
      <vt:lpstr>Simulated events</vt:lpstr>
      <vt:lpstr>Which energies do we need to simulate?</vt:lpstr>
      <vt:lpstr>Filters </vt:lpstr>
      <vt:lpstr>Filters – passed events per leading energy</vt:lpstr>
      <vt:lpstr>Data-MC: HitStatistics - SplitInIceDSTPulses</vt:lpstr>
      <vt:lpstr>Data-MC: HitStatistics - SplitInIceDSTPulses </vt:lpstr>
      <vt:lpstr>Evaluation of models used in pseudo analysis</vt:lpstr>
      <vt:lpstr>Data-MC agreements</vt:lpstr>
      <vt:lpstr>Zenith reconstructions</vt:lpstr>
      <vt:lpstr>Azimuth reconstructions</vt:lpstr>
      <vt:lpstr>Angular resolution</vt:lpstr>
      <vt:lpstr>Bundle radius - energy</vt:lpstr>
      <vt:lpstr>Muon flux – bundle radius</vt:lpstr>
      <vt:lpstr>Stochasticity</vt:lpstr>
      <vt:lpstr>Bundle radius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179</cp:revision>
  <dcterms:created xsi:type="dcterms:W3CDTF">2023-09-19T10:10:31Z</dcterms:created>
  <dcterms:modified xsi:type="dcterms:W3CDTF">2023-10-21T16:02:18Z</dcterms:modified>
</cp:coreProperties>
</file>